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9B203D-DEA9-3843-AB90-0E00E97A593B}" v="4" dt="2023-04-11T19:47:17.38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93"/>
  </p:normalViewPr>
  <p:slideViewPr>
    <p:cSldViewPr snapToGrid="0">
      <p:cViewPr varScale="1">
        <p:scale>
          <a:sx n="43" d="100"/>
          <a:sy n="43" d="100"/>
        </p:scale>
        <p:origin x="1104"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 Nakamura" userId="1da8a255b971a0b3" providerId="LiveId" clId="{079B203D-DEA9-3843-AB90-0E00E97A593B}"/>
    <pc:docChg chg="custSel addSld delSld modSld">
      <pc:chgData name="Gabriel Nakamura" userId="1da8a255b971a0b3" providerId="LiveId" clId="{079B203D-DEA9-3843-AB90-0E00E97A593B}" dt="2023-04-11T19:48:20.278" v="215" actId="1076"/>
      <pc:docMkLst>
        <pc:docMk/>
      </pc:docMkLst>
      <pc:sldChg chg="modSp mod">
        <pc:chgData name="Gabriel Nakamura" userId="1da8a255b971a0b3" providerId="LiveId" clId="{079B203D-DEA9-3843-AB90-0E00E97A593B}" dt="2023-04-11T18:40:39.594" v="114" actId="20577"/>
        <pc:sldMkLst>
          <pc:docMk/>
          <pc:sldMk cId="0" sldId="256"/>
        </pc:sldMkLst>
        <pc:spChg chg="mod">
          <ac:chgData name="Gabriel Nakamura" userId="1da8a255b971a0b3" providerId="LiveId" clId="{079B203D-DEA9-3843-AB90-0E00E97A593B}" dt="2023-04-11T18:40:39.594" v="114" actId="20577"/>
          <ac:spMkLst>
            <pc:docMk/>
            <pc:sldMk cId="0" sldId="256"/>
            <ac:spMk id="151" creationId="{00000000-0000-0000-0000-000000000000}"/>
          </ac:spMkLst>
        </pc:spChg>
      </pc:sldChg>
      <pc:sldChg chg="del">
        <pc:chgData name="Gabriel Nakamura" userId="1da8a255b971a0b3" providerId="LiveId" clId="{079B203D-DEA9-3843-AB90-0E00E97A593B}" dt="2023-04-11T18:50:26.361" v="120" actId="2696"/>
        <pc:sldMkLst>
          <pc:docMk/>
          <pc:sldMk cId="0" sldId="270"/>
        </pc:sldMkLst>
      </pc:sldChg>
      <pc:sldChg chg="addSp delSp modSp new mod">
        <pc:chgData name="Gabriel Nakamura" userId="1da8a255b971a0b3" providerId="LiveId" clId="{079B203D-DEA9-3843-AB90-0E00E97A593B}" dt="2023-04-11T19:48:20.278" v="215" actId="1076"/>
        <pc:sldMkLst>
          <pc:docMk/>
          <pc:sldMk cId="3145408848" sldId="270"/>
        </pc:sldMkLst>
        <pc:spChg chg="mod">
          <ac:chgData name="Gabriel Nakamura" userId="1da8a255b971a0b3" providerId="LiveId" clId="{079B203D-DEA9-3843-AB90-0E00E97A593B}" dt="2023-04-11T19:40:24.342" v="158" actId="20577"/>
          <ac:spMkLst>
            <pc:docMk/>
            <pc:sldMk cId="3145408848" sldId="270"/>
            <ac:spMk id="2" creationId="{5F1EF979-2B88-8E73-B8FE-ABFC870C23FC}"/>
          </ac:spMkLst>
        </pc:spChg>
        <pc:spChg chg="del">
          <ac:chgData name="Gabriel Nakamura" userId="1da8a255b971a0b3" providerId="LiveId" clId="{079B203D-DEA9-3843-AB90-0E00E97A593B}" dt="2023-04-11T19:40:32.684" v="160" actId="478"/>
          <ac:spMkLst>
            <pc:docMk/>
            <pc:sldMk cId="3145408848" sldId="270"/>
            <ac:spMk id="3" creationId="{61078A38-C22E-ED53-B760-DE560A34C1C3}"/>
          </ac:spMkLst>
        </pc:spChg>
        <pc:spChg chg="del">
          <ac:chgData name="Gabriel Nakamura" userId="1da8a255b971a0b3" providerId="LiveId" clId="{079B203D-DEA9-3843-AB90-0E00E97A593B}" dt="2023-04-11T19:40:30.839" v="159" actId="478"/>
          <ac:spMkLst>
            <pc:docMk/>
            <pc:sldMk cId="3145408848" sldId="270"/>
            <ac:spMk id="4" creationId="{1E42BF3A-B562-3CDD-ECA1-160B3F73BC8E}"/>
          </ac:spMkLst>
        </pc:spChg>
        <pc:spChg chg="add mod">
          <ac:chgData name="Gabriel Nakamura" userId="1da8a255b971a0b3" providerId="LiveId" clId="{079B203D-DEA9-3843-AB90-0E00E97A593B}" dt="2023-04-11T19:47:29.578" v="202" actId="20577"/>
          <ac:spMkLst>
            <pc:docMk/>
            <pc:sldMk cId="3145408848" sldId="270"/>
            <ac:spMk id="8" creationId="{D9A5A41A-FABA-A5C6-E264-C14431628C9A}"/>
          </ac:spMkLst>
        </pc:spChg>
        <pc:spChg chg="add mod">
          <ac:chgData name="Gabriel Nakamura" userId="1da8a255b971a0b3" providerId="LiveId" clId="{079B203D-DEA9-3843-AB90-0E00E97A593B}" dt="2023-04-11T19:48:20.278" v="215" actId="1076"/>
          <ac:spMkLst>
            <pc:docMk/>
            <pc:sldMk cId="3145408848" sldId="270"/>
            <ac:spMk id="10" creationId="{50884320-5A94-DE8B-8439-3C9DF56F6CFB}"/>
          </ac:spMkLst>
        </pc:spChg>
        <pc:picChg chg="add mod">
          <ac:chgData name="Gabriel Nakamura" userId="1da8a255b971a0b3" providerId="LiveId" clId="{079B203D-DEA9-3843-AB90-0E00E97A593B}" dt="2023-04-11T19:45:23.405" v="165" actId="1076"/>
          <ac:picMkLst>
            <pc:docMk/>
            <pc:sldMk cId="3145408848" sldId="270"/>
            <ac:picMk id="5" creationId="{46A2E919-3BF1-5EDC-C20F-7F8E481606FC}"/>
          </ac:picMkLst>
        </pc:picChg>
        <pc:cxnChg chg="add">
          <ac:chgData name="Gabriel Nakamura" userId="1da8a255b971a0b3" providerId="LiveId" clId="{079B203D-DEA9-3843-AB90-0E00E97A593B}" dt="2023-04-11T19:46:03.991" v="166" actId="11529"/>
          <ac:cxnSpMkLst>
            <pc:docMk/>
            <pc:sldMk cId="3145408848" sldId="270"/>
            <ac:cxnSpMk id="7" creationId="{5984AFEC-186D-335D-C311-8D1034D81A4B}"/>
          </ac:cxnSpMkLst>
        </pc:cxnChg>
        <pc:cxnChg chg="add mod">
          <ac:chgData name="Gabriel Nakamura" userId="1da8a255b971a0b3" providerId="LiveId" clId="{079B203D-DEA9-3843-AB90-0E00E97A593B}" dt="2023-04-11T19:47:04.792" v="185" actId="1076"/>
          <ac:cxnSpMkLst>
            <pc:docMk/>
            <pc:sldMk cId="3145408848" sldId="270"/>
            <ac:cxnSpMk id="9" creationId="{6C6721D0-F1DD-0AD3-AE24-4A3F4F738678}"/>
          </ac:cxnSpMkLst>
        </pc:cxnChg>
      </pc:sldChg>
      <pc:sldChg chg="del">
        <pc:chgData name="Gabriel Nakamura" userId="1da8a255b971a0b3" providerId="LiveId" clId="{079B203D-DEA9-3843-AB90-0E00E97A593B}" dt="2023-04-11T18:50:09.267" v="117" actId="2696"/>
        <pc:sldMkLst>
          <pc:docMk/>
          <pc:sldMk cId="0" sldId="271"/>
        </pc:sldMkLst>
      </pc:sldChg>
      <pc:sldChg chg="del">
        <pc:chgData name="Gabriel Nakamura" userId="1da8a255b971a0b3" providerId="LiveId" clId="{079B203D-DEA9-3843-AB90-0E00E97A593B}" dt="2023-04-11T18:50:09.390" v="118" actId="2696"/>
        <pc:sldMkLst>
          <pc:docMk/>
          <pc:sldMk cId="0" sldId="272"/>
        </pc:sldMkLst>
      </pc:sldChg>
      <pc:sldChg chg="del">
        <pc:chgData name="Gabriel Nakamura" userId="1da8a255b971a0b3" providerId="LiveId" clId="{079B203D-DEA9-3843-AB90-0E00E97A593B}" dt="2023-04-11T18:50:09.467" v="119" actId="2696"/>
        <pc:sldMkLst>
          <pc:docMk/>
          <pc:sldMk cId="0" sldId="273"/>
        </pc:sldMkLst>
      </pc:sldChg>
      <pc:sldChg chg="del">
        <pc:chgData name="Gabriel Nakamura" userId="1da8a255b971a0b3" providerId="LiveId" clId="{079B203D-DEA9-3843-AB90-0E00E97A593B}" dt="2023-04-11T18:49:57.261" v="115" actId="2696"/>
        <pc:sldMkLst>
          <pc:docMk/>
          <pc:sldMk cId="0" sldId="274"/>
        </pc:sldMkLst>
      </pc:sldChg>
      <pc:sldChg chg="del">
        <pc:chgData name="Gabriel Nakamura" userId="1da8a255b971a0b3" providerId="LiveId" clId="{079B203D-DEA9-3843-AB90-0E00E97A593B}" dt="2023-04-11T18:49:57.501" v="116" actId="2696"/>
        <pc:sldMkLst>
          <pc:docMk/>
          <pc:sldMk cId="0" sldId="275"/>
        </pc:sldMkLst>
      </pc:sldChg>
    </pc:docChg>
  </pc:docChgLst>
</pc:chgInfo>
</file>

<file path=ppt/media/image1.jpeg>
</file>

<file path=ppt/media/image10.jpeg>
</file>

<file path=ppt/media/image11.jpeg>
</file>

<file path=ppt/media/image12.png>
</file>

<file path=ppt/media/image13.png>
</file>

<file path=ppt/media/image14.png>
</file>

<file path=ppt/media/image15.jpeg>
</file>

<file path=ppt/media/image2.gif>
</file>

<file path=ppt/media/image3.png>
</file>

<file path=ppt/media/image4.png>
</file>

<file path=ppt/media/image5.png>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pPr>
              <a:defRPr sz="2100"/>
            </a:pPr>
            <a:r>
              <a:t>Starting with a disclaimer regarding the content of this presentation today: </a:t>
            </a:r>
          </a:p>
          <a:p>
            <a:pPr>
              <a:defRPr sz="2100"/>
            </a:pPr>
            <a:r>
              <a:t>1- Don’t take it personally… this presentation is mostly based on my own errors during my academic life, and my aim here is to make people aware of them and not repeat them in future research…</a:t>
            </a:r>
          </a:p>
          <a:p>
            <a:pPr>
              <a:defRPr sz="2100"/>
            </a:pPr>
            <a:r>
              <a:t>2 - Why I’m talking about this. Basically, my direct experience is based on classes I gave to graduate programs. More about the use of practical tools for reproducibility that you’re gonna see plays a central role in open science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p>
            <a:r>
              <a:t>So, given the importance of open science and the reproducibility of all scientific fields what we should do to achieve a more open and reproducible science? First we have to know what are the factors generating the perceived crisis in reproducible science. In the same nature article the researchers ranked the factors that they judge important to generate this crisis that basically … and also they were asked about what could boost reproducibility and consequently open science.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Shape 248"/>
          <p:cNvSpPr>
            <a:spLocks noGrp="1" noRot="1" noChangeAspect="1"/>
          </p:cNvSpPr>
          <p:nvPr>
            <p:ph type="sldImg"/>
          </p:nvPr>
        </p:nvSpPr>
        <p:spPr>
          <a:prstGeom prst="rect">
            <a:avLst/>
          </a:prstGeom>
        </p:spPr>
        <p:txBody>
          <a:bodyPr/>
          <a:lstStyle/>
          <a:p>
            <a:endParaRPr/>
          </a:p>
        </p:txBody>
      </p:sp>
      <p:sp>
        <p:nvSpPr>
          <p:cNvPr id="249" name="Shape 249"/>
          <p:cNvSpPr>
            <a:spLocks noGrp="1"/>
          </p:cNvSpPr>
          <p:nvPr>
            <p:ph type="body" sz="quarter" idx="1"/>
          </p:nvPr>
        </p:nvSpPr>
        <p:spPr>
          <a:prstGeom prst="rect">
            <a:avLst/>
          </a:prstGeom>
        </p:spPr>
        <p:txBody>
          <a:bodyPr/>
          <a:lstStyle/>
          <a:p>
            <a:r>
              <a:t>From the individual perspective….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noRot="1" noChangeAspect="1"/>
          </p:cNvSpPr>
          <p:nvPr>
            <p:ph type="sldImg"/>
          </p:nvPr>
        </p:nvSpPr>
        <p:spPr>
          <a:prstGeom prst="rect">
            <a:avLst/>
          </a:prstGeom>
        </p:spPr>
        <p:txBody>
          <a:bodyPr/>
          <a:lstStyle/>
          <a:p>
            <a:endParaRPr/>
          </a:p>
        </p:txBody>
      </p:sp>
      <p:sp>
        <p:nvSpPr>
          <p:cNvPr id="256" name="Shape 256"/>
          <p:cNvSpPr>
            <a:spLocks noGrp="1"/>
          </p:cNvSpPr>
          <p:nvPr>
            <p:ph type="body" sz="quarter" idx="1"/>
          </p:nvPr>
        </p:nvSpPr>
        <p:spPr>
          <a:prstGeom prst="rect">
            <a:avLst/>
          </a:prstGeom>
        </p:spPr>
        <p:txBody>
          <a:bodyPr/>
          <a:lstStyle/>
          <a:p>
            <a:br/>
            <a:r>
              <a:t>Some tools that can help us to check all the boxes in that list and achieve a reproducible science..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prstGeom prst="rect">
            <a:avLst/>
          </a:prstGeom>
        </p:spPr>
        <p:txBody>
          <a:bodyPr/>
          <a:lstStyle/>
          <a:p>
            <a:endParaRPr/>
          </a:p>
        </p:txBody>
      </p:sp>
      <p:sp>
        <p:nvSpPr>
          <p:cNvPr id="164" name="Shape 164"/>
          <p:cNvSpPr>
            <a:spLocks noGrp="1"/>
          </p:cNvSpPr>
          <p:nvPr>
            <p:ph type="body" sz="quarter" idx="1"/>
          </p:nvPr>
        </p:nvSpPr>
        <p:spPr>
          <a:prstGeom prst="rect">
            <a:avLst/>
          </a:prstGeom>
        </p:spPr>
        <p:txBody>
          <a:bodyPr/>
          <a:lstStyle/>
          <a:p>
            <a:r>
              <a:t>So after this disclaimer, for the next 20-25 minutes, I’m gonna talk</a:t>
            </a:r>
          </a:p>
          <a:p>
            <a:r>
              <a:t>First, about what I mean by open science, and maybe most important, what it isn’t open science.</a:t>
            </a:r>
          </a:p>
          <a:p>
            <a:r>
              <a:t>Then I’m gonna show that open science and reproducibility are very connected. Focusing on the computational aspect of reproducibility because it’s the topic that I’m more familiar with, but also we are gonna discuss some philosophical aspects of reproducibility</a:t>
            </a:r>
          </a:p>
          <a:p>
            <a:r>
              <a:t>Finally I’m gonna show how to start with open science and reproducibility in practice, by showing some computational resources </a:t>
            </a:r>
          </a:p>
          <a:p>
            <a:r>
              <a:t>And I’m gonna finish it with some questions so we can discuss about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noRot="1" noChangeAspect="1"/>
          </p:cNvSpPr>
          <p:nvPr>
            <p:ph type="sldImg"/>
          </p:nvPr>
        </p:nvSpPr>
        <p:spPr>
          <a:prstGeom prst="rect">
            <a:avLst/>
          </a:prstGeom>
        </p:spPr>
        <p:txBody>
          <a:bodyPr/>
          <a:lstStyle/>
          <a:p>
            <a:endParaRPr/>
          </a:p>
        </p:txBody>
      </p:sp>
      <p:sp>
        <p:nvSpPr>
          <p:cNvPr id="174" name="Shape 174"/>
          <p:cNvSpPr>
            <a:spLocks noGrp="1"/>
          </p:cNvSpPr>
          <p:nvPr>
            <p:ph type="body" sz="quarter" idx="1"/>
          </p:nvPr>
        </p:nvSpPr>
        <p:spPr>
          <a:prstGeom prst="rect">
            <a:avLst/>
          </a:prstGeom>
        </p:spPr>
        <p:txBody>
          <a:bodyPr/>
          <a:lstStyle/>
          <a:p>
            <a:r>
              <a:t>So, first, when we talk about open science, it is important to know that we are not talking about open access. An article openly available doesn’t necessarily mean it was conceived following the ideas of open science. Why? Because the article is only the final product, and open science is more than a product. It’s a process in which the final product is conceived.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hape 181"/>
          <p:cNvSpPr>
            <a:spLocks noGrp="1" noRot="1" noChangeAspect="1"/>
          </p:cNvSpPr>
          <p:nvPr>
            <p:ph type="sldImg"/>
          </p:nvPr>
        </p:nvSpPr>
        <p:spPr>
          <a:prstGeom prst="rect">
            <a:avLst/>
          </a:prstGeom>
        </p:spPr>
        <p:txBody>
          <a:bodyPr/>
          <a:lstStyle/>
          <a:p>
            <a:endParaRPr/>
          </a:p>
        </p:txBody>
      </p:sp>
      <p:sp>
        <p:nvSpPr>
          <p:cNvPr id="182" name="Shape 182"/>
          <p:cNvSpPr>
            <a:spLocks noGrp="1"/>
          </p:cNvSpPr>
          <p:nvPr>
            <p:ph type="body" sz="quarter" idx="1"/>
          </p:nvPr>
        </p:nvSpPr>
        <p:spPr>
          <a:prstGeom prst="rect">
            <a:avLst/>
          </a:prstGeom>
        </p:spPr>
        <p:txBody>
          <a:bodyPr/>
          <a:lstStyle/>
          <a:p>
            <a:r>
              <a:t>So, basically, open science is a set of processes when doing science. The spotlight is not on the final product, the publication, the publication, or the journal, or if it is open access or not. The focus is on the procedures to achieve the most high-quality publication in terms of reproducibility and access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t>So, open science involves all those steps, and today I’m gonna focus basically on those four pillars when doing open science and reproducible research, that is open data, open source, open methodology, and open resources to spread or facilitate the communication of discoveries. Open peer review and open access are important but I think that they are more consequences of the other steps, specially open access articles, that we are gonna discuss later.</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Shape 205"/>
          <p:cNvSpPr>
            <a:spLocks noGrp="1" noRot="1" noChangeAspect="1"/>
          </p:cNvSpPr>
          <p:nvPr>
            <p:ph type="sldImg"/>
          </p:nvPr>
        </p:nvSpPr>
        <p:spPr>
          <a:prstGeom prst="rect">
            <a:avLst/>
          </a:prstGeom>
        </p:spPr>
        <p:txBody>
          <a:bodyPr/>
          <a:lstStyle/>
          <a:p>
            <a:endParaRPr/>
          </a:p>
        </p:txBody>
      </p:sp>
      <p:sp>
        <p:nvSpPr>
          <p:cNvPr id="206" name="Shape 206"/>
          <p:cNvSpPr>
            <a:spLocks noGrp="1"/>
          </p:cNvSpPr>
          <p:nvPr>
            <p:ph type="body" sz="quarter" idx="1"/>
          </p:nvPr>
        </p:nvSpPr>
        <p:spPr>
          <a:prstGeom prst="rect">
            <a:avLst/>
          </a:prstGeom>
        </p:spPr>
        <p:txBody>
          <a:bodyPr/>
          <a:lstStyle/>
          <a:p>
            <a:r>
              <a:t>Basically you notice that when talking about open science, it’s almost impossible not to talk about reproducibility. Why? First, reproducibility is at the core of scientific activity when we see the definition of reproducibility, that is, the capacity to replicate scientific discoveries. Reproducibility sets the ground for self-checking of scientific discoveries and also building upon what has been done. So if we don’t have truly open data, code, or research that can be checked and build upon we can achieve the open science.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t>I like this figure because All the pillar of open science plays within the context of reproducibility. We can get open data and understand it to build upon it only if this data is feasible for reproducing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t>So this is a very philosophical argument, but in practice, why do we need in our lives a more reproducible and open science? This is an interesting example from an article in nature. They show how the Ebola outbreak was contained and understood at a faster pace thanks to the reproducible and open nature of the data from researchers at the very beginning of the investigation.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Shape 230"/>
          <p:cNvSpPr>
            <a:spLocks noGrp="1" noRot="1" noChangeAspect="1"/>
          </p:cNvSpPr>
          <p:nvPr>
            <p:ph type="sldImg"/>
          </p:nvPr>
        </p:nvSpPr>
        <p:spPr>
          <a:prstGeom prst="rect">
            <a:avLst/>
          </a:prstGeom>
        </p:spPr>
        <p:txBody>
          <a:bodyPr/>
          <a:lstStyle/>
          <a:p>
            <a:endParaRPr/>
          </a:p>
        </p:txBody>
      </p:sp>
      <p:sp>
        <p:nvSpPr>
          <p:cNvPr id="231" name="Shape 231"/>
          <p:cNvSpPr>
            <a:spLocks noGrp="1"/>
          </p:cNvSpPr>
          <p:nvPr>
            <p:ph type="body" sz="quarter" idx="1"/>
          </p:nvPr>
        </p:nvSpPr>
        <p:spPr>
          <a:prstGeom prst="rect">
            <a:avLst/>
          </a:prstGeom>
        </p:spPr>
        <p:txBody>
          <a:bodyPr/>
          <a:lstStyle/>
          <a:p>
            <a:r>
              <a:t>Another reason is because its important to show how confident we can be about our scientific conclusions. The mechanism of checking and repairing errors is what make science the best tool we have to understand the world around us That make science trustful. And to to do that we have to be able to access and reproduce our findings in any scientific field. This graphic from an article publish in nature shows that most of the researchers in different fields are concerned about a reproducibility crisis in science.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Bowl with salmon cakes, salad, a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9.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Gabriel Nakamura - Postdoctoral scholar - Texas A&amp;M Corpus Christi - Daru Lab"/>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a:bodyPr>
          <a:lstStyle/>
          <a:p>
            <a:r>
              <a:rPr dirty="0"/>
              <a:t>Gabriel Nakamura </a:t>
            </a:r>
            <a:r>
              <a:rPr lang="en-US" dirty="0"/>
              <a:t>- National Institute of Science and Technology – Federal University of </a:t>
            </a:r>
            <a:r>
              <a:rPr lang="en-US" dirty="0" err="1"/>
              <a:t>Goiás</a:t>
            </a:r>
            <a:r>
              <a:rPr lang="en-US" dirty="0"/>
              <a:t> - Brazil</a:t>
            </a:r>
            <a:endParaRPr dirty="0"/>
          </a:p>
        </p:txBody>
      </p:sp>
      <p:sp>
        <p:nvSpPr>
          <p:cNvPr id="152" name="Open science and reproducible research in Ecology"/>
          <p:cNvSpPr txBox="1">
            <a:spLocks noGrp="1"/>
          </p:cNvSpPr>
          <p:nvPr>
            <p:ph type="ctrTitle"/>
          </p:nvPr>
        </p:nvSpPr>
        <p:spPr>
          <a:prstGeom prst="rect">
            <a:avLst/>
          </a:prstGeom>
        </p:spPr>
        <p:txBody>
          <a:bodyPr/>
          <a:lstStyle/>
          <a:p>
            <a:r>
              <a:t>Open science and reproducible research in Ecology</a:t>
            </a:r>
          </a:p>
        </p:txBody>
      </p:sp>
      <p:sp>
        <p:nvSpPr>
          <p:cNvPr id="153" name="Presentation Subtitle"/>
          <p:cNvSpPr txBox="1">
            <a:spLocks noGrp="1"/>
          </p:cNvSpPr>
          <p:nvPr>
            <p:ph type="subTitle" sz="quarter" idx="1"/>
          </p:nvPr>
        </p:nvSpPr>
        <p:spPr>
          <a:prstGeom prst="rect">
            <a:avLst/>
          </a:prstGeom>
        </p:spPr>
        <p:txBody>
          <a:bodyPr/>
          <a:lstStyle/>
          <a:p>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Why open science and reproducibility?"/>
          <p:cNvSpPr txBox="1">
            <a:spLocks noGrp="1"/>
          </p:cNvSpPr>
          <p:nvPr>
            <p:ph type="title"/>
          </p:nvPr>
        </p:nvSpPr>
        <p:spPr>
          <a:prstGeom prst="rect">
            <a:avLst/>
          </a:prstGeom>
        </p:spPr>
        <p:txBody>
          <a:bodyPr/>
          <a:lstStyle/>
          <a:p>
            <a:r>
              <a:t>Why open science and reproducibility?</a:t>
            </a:r>
          </a:p>
        </p:txBody>
      </p:sp>
      <p:sp>
        <p:nvSpPr>
          <p:cNvPr id="227" name="Improve the reliability and self checking mechanism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Improve the reliability and self checking mechanisms</a:t>
            </a:r>
          </a:p>
        </p:txBody>
      </p:sp>
      <p:sp>
        <p:nvSpPr>
          <p:cNvPr id="228" name="Reproducibility crisis…"/>
          <p:cNvSpPr txBox="1">
            <a:spLocks noGrp="1"/>
          </p:cNvSpPr>
          <p:nvPr>
            <p:ph type="body" sz="half" idx="1"/>
          </p:nvPr>
        </p:nvSpPr>
        <p:spPr>
          <a:xfrm>
            <a:off x="14436630" y="4248504"/>
            <a:ext cx="8740870" cy="8256012"/>
          </a:xfrm>
          <a:prstGeom prst="rect">
            <a:avLst/>
          </a:prstGeom>
        </p:spPr>
        <p:txBody>
          <a:bodyPr/>
          <a:lstStyle/>
          <a:p>
            <a:r>
              <a:t>Reproducibility crisis</a:t>
            </a:r>
          </a:p>
          <a:p>
            <a:r>
              <a:rPr b="1"/>
              <a:t>Reliability</a:t>
            </a:r>
            <a:r>
              <a:t> and </a:t>
            </a:r>
            <a:r>
              <a:rPr b="1"/>
              <a:t>checking mechanisms</a:t>
            </a:r>
          </a:p>
          <a:p>
            <a:pPr>
              <a:defRPr b="1"/>
            </a:pPr>
            <a:r>
              <a:t>Is science trustful?</a:t>
            </a:r>
          </a:p>
        </p:txBody>
      </p:sp>
      <p:pic>
        <p:nvPicPr>
          <p:cNvPr id="229" name="reproducibility_crisis.jpeg" descr="reproducibility_crisis.jpeg"/>
          <p:cNvPicPr>
            <a:picLocks noChangeAspect="1"/>
          </p:cNvPicPr>
          <p:nvPr/>
        </p:nvPicPr>
        <p:blipFill>
          <a:blip r:embed="rId3"/>
          <a:stretch>
            <a:fillRect/>
          </a:stretch>
        </p:blipFill>
        <p:spPr>
          <a:xfrm>
            <a:off x="2498741" y="3781096"/>
            <a:ext cx="10855309" cy="9190828"/>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How to make science open and reproducible"/>
          <p:cNvSpPr txBox="1">
            <a:spLocks noGrp="1"/>
          </p:cNvSpPr>
          <p:nvPr>
            <p:ph type="title"/>
          </p:nvPr>
        </p:nvSpPr>
        <p:spPr>
          <a:prstGeom prst="rect">
            <a:avLst/>
          </a:prstGeom>
        </p:spPr>
        <p:txBody>
          <a:bodyPr/>
          <a:lstStyle>
            <a:lvl1pPr defTabSz="2389572">
              <a:defRPr sz="8330" spc="-166"/>
            </a:lvl1pPr>
          </a:lstStyle>
          <a:p>
            <a:r>
              <a:t>How to make science open and reproducible</a:t>
            </a:r>
          </a:p>
        </p:txBody>
      </p:sp>
      <p:sp>
        <p:nvSpPr>
          <p:cNvPr id="234" name="What should we have been doing?"/>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What should we have been doing?</a:t>
            </a:r>
          </a:p>
        </p:txBody>
      </p:sp>
      <p:sp>
        <p:nvSpPr>
          <p:cNvPr id="235" name="The emphasis on the process rather than the results…"/>
          <p:cNvSpPr txBox="1">
            <a:spLocks noGrp="1"/>
          </p:cNvSpPr>
          <p:nvPr>
            <p:ph type="body" sz="quarter" idx="1"/>
          </p:nvPr>
        </p:nvSpPr>
        <p:spPr>
          <a:xfrm>
            <a:off x="16984656" y="4248504"/>
            <a:ext cx="6192845" cy="8256012"/>
          </a:xfrm>
          <a:prstGeom prst="rect">
            <a:avLst/>
          </a:prstGeom>
        </p:spPr>
        <p:txBody>
          <a:bodyPr/>
          <a:lstStyle/>
          <a:p>
            <a:r>
              <a:t>The emphasis on </a:t>
            </a:r>
            <a:r>
              <a:rPr b="1"/>
              <a:t>the process rather than the results</a:t>
            </a:r>
          </a:p>
          <a:p>
            <a:r>
              <a:t>Good results are a</a:t>
            </a:r>
            <a:r>
              <a:rPr b="1"/>
              <a:t> consequence</a:t>
            </a:r>
          </a:p>
        </p:txBody>
      </p:sp>
      <p:pic>
        <p:nvPicPr>
          <p:cNvPr id="236" name="Factors_improve_reproducibility.jpeg" descr="Factors_improve_reproducibility.jpeg"/>
          <p:cNvPicPr>
            <a:picLocks noChangeAspect="1"/>
          </p:cNvPicPr>
          <p:nvPr/>
        </p:nvPicPr>
        <p:blipFill>
          <a:blip r:embed="rId3"/>
          <a:stretch>
            <a:fillRect/>
          </a:stretch>
        </p:blipFill>
        <p:spPr>
          <a:xfrm>
            <a:off x="9040822" y="3739597"/>
            <a:ext cx="7399328" cy="9273826"/>
          </a:xfrm>
          <a:prstGeom prst="rect">
            <a:avLst/>
          </a:prstGeom>
          <a:ln w="12700">
            <a:miter lim="400000"/>
          </a:ln>
        </p:spPr>
      </p:pic>
      <p:pic>
        <p:nvPicPr>
          <p:cNvPr id="237" name="factors_reproducible1.png" descr="factors_reproducible1.png"/>
          <p:cNvPicPr>
            <a:picLocks noChangeAspect="1"/>
          </p:cNvPicPr>
          <p:nvPr/>
        </p:nvPicPr>
        <p:blipFill>
          <a:blip r:embed="rId4"/>
          <a:stretch>
            <a:fillRect/>
          </a:stretch>
        </p:blipFill>
        <p:spPr>
          <a:xfrm>
            <a:off x="1320800" y="3441068"/>
            <a:ext cx="6714743" cy="9870884"/>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How to make science open and reproducible"/>
          <p:cNvSpPr txBox="1">
            <a:spLocks noGrp="1"/>
          </p:cNvSpPr>
          <p:nvPr>
            <p:ph type="title"/>
          </p:nvPr>
        </p:nvSpPr>
        <p:spPr>
          <a:prstGeom prst="rect">
            <a:avLst/>
          </a:prstGeom>
        </p:spPr>
        <p:txBody>
          <a:bodyPr/>
          <a:lstStyle>
            <a:lvl1pPr defTabSz="2389572">
              <a:defRPr sz="8330" spc="-166"/>
            </a:lvl1pPr>
          </a:lstStyle>
          <a:p>
            <a:r>
              <a:t>How to make science open and reproducible</a:t>
            </a:r>
          </a:p>
        </p:txBody>
      </p:sp>
      <p:sp>
        <p:nvSpPr>
          <p:cNvPr id="242" name="Slide Subtitle"/>
          <p:cNvSpPr txBox="1">
            <a:spLocks noGrp="1"/>
          </p:cNvSpPr>
          <p:nvPr>
            <p:ph type="body" idx="21"/>
          </p:nvPr>
        </p:nvSpPr>
        <p:spPr>
          <a:prstGeom prst="rect">
            <a:avLst/>
          </a:prstGeom>
        </p:spPr>
        <p:txBody>
          <a:bodyPr/>
          <a:lstStyle/>
          <a:p>
            <a:endParaRPr/>
          </a:p>
        </p:txBody>
      </p:sp>
      <p:sp>
        <p:nvSpPr>
          <p:cNvPr id="243" name="Clear descriptions of methods and procedure…"/>
          <p:cNvSpPr txBox="1">
            <a:spLocks noGrp="1"/>
          </p:cNvSpPr>
          <p:nvPr>
            <p:ph type="body" sz="quarter" idx="1"/>
          </p:nvPr>
        </p:nvSpPr>
        <p:spPr>
          <a:xfrm>
            <a:off x="18480459" y="4248504"/>
            <a:ext cx="4697042" cy="8256012"/>
          </a:xfrm>
          <a:prstGeom prst="rect">
            <a:avLst/>
          </a:prstGeom>
        </p:spPr>
        <p:txBody>
          <a:bodyPr/>
          <a:lstStyle/>
          <a:p>
            <a:pPr marL="542544" indent="-542544" defTabSz="2170121">
              <a:spcBef>
                <a:spcPts val="4000"/>
              </a:spcBef>
              <a:defRPr sz="4272"/>
            </a:pPr>
            <a:r>
              <a:rPr b="1"/>
              <a:t>Clear descriptions</a:t>
            </a:r>
            <a:r>
              <a:t> of </a:t>
            </a:r>
            <a:r>
              <a:rPr b="1"/>
              <a:t>methods and procedure</a:t>
            </a:r>
          </a:p>
          <a:p>
            <a:pPr marL="542544" indent="-542544" defTabSz="2170121">
              <a:spcBef>
                <a:spcPts val="4000"/>
              </a:spcBef>
              <a:defRPr sz="4272"/>
            </a:pPr>
            <a:r>
              <a:rPr b="1"/>
              <a:t>Open scripts </a:t>
            </a:r>
            <a:r>
              <a:t>and </a:t>
            </a:r>
            <a:r>
              <a:rPr b="1"/>
              <a:t>codes</a:t>
            </a:r>
            <a:r>
              <a:t> for all analysis</a:t>
            </a:r>
          </a:p>
          <a:p>
            <a:pPr marL="542544" indent="-542544" defTabSz="2170121">
              <a:spcBef>
                <a:spcPts val="4000"/>
              </a:spcBef>
              <a:defRPr sz="4272"/>
            </a:pPr>
            <a:r>
              <a:rPr b="1"/>
              <a:t>Facilitate</a:t>
            </a:r>
            <a:r>
              <a:t> access to </a:t>
            </a:r>
            <a:r>
              <a:rPr b="1"/>
              <a:t>results and communication </a:t>
            </a:r>
          </a:p>
        </p:txBody>
      </p:sp>
      <p:pic>
        <p:nvPicPr>
          <p:cNvPr id="244" name="environmental-data-science-r4ds-general.png" descr="environmental-data-science-r4ds-general.png"/>
          <p:cNvPicPr>
            <a:picLocks noChangeAspect="1"/>
          </p:cNvPicPr>
          <p:nvPr/>
        </p:nvPicPr>
        <p:blipFill>
          <a:blip r:embed="rId3"/>
          <a:stretch>
            <a:fillRect/>
          </a:stretch>
        </p:blipFill>
        <p:spPr>
          <a:xfrm>
            <a:off x="1143000" y="3515890"/>
            <a:ext cx="17282201" cy="9721240"/>
          </a:xfrm>
          <a:prstGeom prst="rect">
            <a:avLst/>
          </a:prstGeom>
          <a:ln w="12700">
            <a:miter lim="400000"/>
          </a:ln>
        </p:spPr>
      </p:pic>
      <p:sp>
        <p:nvSpPr>
          <p:cNvPr id="245" name="Written description"/>
          <p:cNvSpPr txBox="1"/>
          <p:nvPr/>
        </p:nvSpPr>
        <p:spPr>
          <a:xfrm>
            <a:off x="2124405" y="3426231"/>
            <a:ext cx="4190340" cy="6595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800"/>
            </a:lvl1pPr>
          </a:lstStyle>
          <a:p>
            <a:r>
              <a:t>Written description</a:t>
            </a:r>
          </a:p>
        </p:txBody>
      </p:sp>
      <p:sp>
        <p:nvSpPr>
          <p:cNvPr id="246" name="Open softwares"/>
          <p:cNvSpPr txBox="1"/>
          <p:nvPr/>
        </p:nvSpPr>
        <p:spPr>
          <a:xfrm>
            <a:off x="8673287" y="3426231"/>
            <a:ext cx="3519526" cy="6595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800"/>
            </a:lvl1pPr>
          </a:lstStyle>
          <a:p>
            <a:r>
              <a:t>Open softwares</a:t>
            </a:r>
          </a:p>
        </p:txBody>
      </p:sp>
      <p:sp>
        <p:nvSpPr>
          <p:cNvPr id="247" name="Beyond the paper"/>
          <p:cNvSpPr txBox="1"/>
          <p:nvPr/>
        </p:nvSpPr>
        <p:spPr>
          <a:xfrm>
            <a:off x="13344042" y="3426231"/>
            <a:ext cx="3976066" cy="6595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800"/>
            </a:lvl1pPr>
          </a:lstStyle>
          <a:p>
            <a:r>
              <a:t>Beyond the paper</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How to make science open and reproducible"/>
          <p:cNvSpPr txBox="1">
            <a:spLocks noGrp="1"/>
          </p:cNvSpPr>
          <p:nvPr>
            <p:ph type="title"/>
          </p:nvPr>
        </p:nvSpPr>
        <p:spPr>
          <a:prstGeom prst="rect">
            <a:avLst/>
          </a:prstGeom>
        </p:spPr>
        <p:txBody>
          <a:bodyPr/>
          <a:lstStyle>
            <a:lvl1pPr defTabSz="2389572">
              <a:defRPr sz="8330" spc="-166"/>
            </a:lvl1pPr>
          </a:lstStyle>
          <a:p>
            <a:r>
              <a:t>How to make science open and reproducible</a:t>
            </a:r>
          </a:p>
        </p:txBody>
      </p:sp>
      <p:sp>
        <p:nvSpPr>
          <p:cNvPr id="252" name="Open softwar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Open softwares</a:t>
            </a:r>
          </a:p>
        </p:txBody>
      </p:sp>
      <p:sp>
        <p:nvSpPr>
          <p:cNvPr id="253" name="Open software like R, Python, Julia"/>
          <p:cNvSpPr txBox="1">
            <a:spLocks noGrp="1"/>
          </p:cNvSpPr>
          <p:nvPr>
            <p:ph type="body" sz="quarter" idx="1"/>
          </p:nvPr>
        </p:nvSpPr>
        <p:spPr>
          <a:xfrm>
            <a:off x="15101887" y="4700157"/>
            <a:ext cx="8349584" cy="4147978"/>
          </a:xfrm>
          <a:prstGeom prst="rect">
            <a:avLst/>
          </a:prstGeom>
        </p:spPr>
        <p:txBody>
          <a:bodyPr/>
          <a:lstStyle/>
          <a:p>
            <a:r>
              <a:t>Open software like </a:t>
            </a:r>
            <a:r>
              <a:rPr b="1"/>
              <a:t>R</a:t>
            </a:r>
            <a:r>
              <a:t>, </a:t>
            </a:r>
            <a:r>
              <a:rPr b="1"/>
              <a:t>Python</a:t>
            </a:r>
            <a:r>
              <a:t>, </a:t>
            </a:r>
            <a:r>
              <a:rPr b="1"/>
              <a:t>Julia</a:t>
            </a:r>
          </a:p>
        </p:txBody>
      </p:sp>
      <p:pic>
        <p:nvPicPr>
          <p:cNvPr id="254" name="Open_software.png" descr="Open_software.png"/>
          <p:cNvPicPr>
            <a:picLocks noChangeAspect="1"/>
          </p:cNvPicPr>
          <p:nvPr/>
        </p:nvPicPr>
        <p:blipFill>
          <a:blip r:embed="rId3"/>
          <a:srcRect r="63200" b="1230"/>
          <a:stretch>
            <a:fillRect/>
          </a:stretch>
        </p:blipFill>
        <p:spPr>
          <a:xfrm>
            <a:off x="3870802" y="999331"/>
            <a:ext cx="7761126" cy="11717440"/>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How to make science open and reproducible"/>
          <p:cNvSpPr txBox="1">
            <a:spLocks noGrp="1"/>
          </p:cNvSpPr>
          <p:nvPr>
            <p:ph type="title"/>
          </p:nvPr>
        </p:nvSpPr>
        <p:spPr>
          <a:prstGeom prst="rect">
            <a:avLst/>
          </a:prstGeom>
        </p:spPr>
        <p:txBody>
          <a:bodyPr/>
          <a:lstStyle>
            <a:lvl1pPr defTabSz="2389572">
              <a:defRPr sz="8330" spc="-166"/>
            </a:lvl1pPr>
          </a:lstStyle>
          <a:p>
            <a:r>
              <a:t>How to make science open and reproducible</a:t>
            </a:r>
          </a:p>
        </p:txBody>
      </p:sp>
      <p:sp>
        <p:nvSpPr>
          <p:cNvPr id="259" name="Open softwar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Open softwares</a:t>
            </a:r>
          </a:p>
        </p:txBody>
      </p:sp>
      <p:sp>
        <p:nvSpPr>
          <p:cNvPr id="260" name="Open software like R, Python, Julia…"/>
          <p:cNvSpPr txBox="1">
            <a:spLocks noGrp="1"/>
          </p:cNvSpPr>
          <p:nvPr>
            <p:ph type="body" sz="quarter" idx="1"/>
          </p:nvPr>
        </p:nvSpPr>
        <p:spPr>
          <a:xfrm>
            <a:off x="15101887" y="4700157"/>
            <a:ext cx="8354938" cy="6758732"/>
          </a:xfrm>
          <a:prstGeom prst="rect">
            <a:avLst/>
          </a:prstGeom>
        </p:spPr>
        <p:txBody>
          <a:bodyPr/>
          <a:lstStyle/>
          <a:p>
            <a:pPr>
              <a:defRPr>
                <a:solidFill>
                  <a:srgbClr val="5E5E5E"/>
                </a:solidFill>
              </a:defRPr>
            </a:pPr>
            <a:r>
              <a:t>Open software like </a:t>
            </a:r>
            <a:r>
              <a:rPr b="1"/>
              <a:t>R</a:t>
            </a:r>
            <a:r>
              <a:t>, </a:t>
            </a:r>
            <a:r>
              <a:rPr b="1"/>
              <a:t>Python</a:t>
            </a:r>
            <a:r>
              <a:t>, </a:t>
            </a:r>
            <a:r>
              <a:rPr b="1"/>
              <a:t>Julia</a:t>
            </a:r>
          </a:p>
          <a:p>
            <a:r>
              <a:t>Use of </a:t>
            </a:r>
            <a:r>
              <a:rPr b="1"/>
              <a:t>version control tools: Git/Github </a:t>
            </a:r>
            <a:r>
              <a:t>(not only for the final version!!)</a:t>
            </a:r>
            <a:endParaRPr b="1"/>
          </a:p>
          <a:p>
            <a:r>
              <a:rPr b="1"/>
              <a:t>Enclosed environments (Docker, Rocker)</a:t>
            </a:r>
          </a:p>
        </p:txBody>
      </p:sp>
      <p:pic>
        <p:nvPicPr>
          <p:cNvPr id="261" name="github.jpeg" descr="github.jpeg"/>
          <p:cNvPicPr>
            <a:picLocks noChangeAspect="1"/>
          </p:cNvPicPr>
          <p:nvPr/>
        </p:nvPicPr>
        <p:blipFill>
          <a:blip r:embed="rId2"/>
          <a:stretch>
            <a:fillRect/>
          </a:stretch>
        </p:blipFill>
        <p:spPr>
          <a:xfrm>
            <a:off x="1756040" y="3890340"/>
            <a:ext cx="12674214" cy="9183854"/>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EF979-2B88-8E73-B8FE-ABFC870C23FC}"/>
              </a:ext>
            </a:extLst>
          </p:cNvPr>
          <p:cNvSpPr>
            <a:spLocks noGrp="1"/>
          </p:cNvSpPr>
          <p:nvPr>
            <p:ph type="title"/>
          </p:nvPr>
        </p:nvSpPr>
        <p:spPr/>
        <p:txBody>
          <a:bodyPr/>
          <a:lstStyle/>
          <a:p>
            <a:r>
              <a:rPr lang="en-US" dirty="0"/>
              <a:t>What you are about to learn today</a:t>
            </a:r>
          </a:p>
        </p:txBody>
      </p:sp>
      <p:pic>
        <p:nvPicPr>
          <p:cNvPr id="5" name="github.jpeg" descr="github.jpeg">
            <a:extLst>
              <a:ext uri="{FF2B5EF4-FFF2-40B4-BE49-F238E27FC236}">
                <a16:creationId xmlns:a16="http://schemas.microsoft.com/office/drawing/2014/main" id="{46A2E919-3BF1-5EDC-C20F-7F8E481606FC}"/>
              </a:ext>
            </a:extLst>
          </p:cNvPr>
          <p:cNvPicPr>
            <a:picLocks noChangeAspect="1"/>
          </p:cNvPicPr>
          <p:nvPr/>
        </p:nvPicPr>
        <p:blipFill>
          <a:blip r:embed="rId2"/>
          <a:stretch>
            <a:fillRect/>
          </a:stretch>
        </p:blipFill>
        <p:spPr>
          <a:xfrm>
            <a:off x="1761940" y="2311025"/>
            <a:ext cx="15739480" cy="11404975"/>
          </a:xfrm>
          <a:prstGeom prst="rect">
            <a:avLst/>
          </a:prstGeom>
          <a:ln w="12700">
            <a:miter lim="400000"/>
          </a:ln>
        </p:spPr>
      </p:pic>
      <p:cxnSp>
        <p:nvCxnSpPr>
          <p:cNvPr id="7" name="Straight Arrow Connector 6">
            <a:extLst>
              <a:ext uri="{FF2B5EF4-FFF2-40B4-BE49-F238E27FC236}">
                <a16:creationId xmlns:a16="http://schemas.microsoft.com/office/drawing/2014/main" id="{5984AFEC-186D-335D-C311-8D1034D81A4B}"/>
              </a:ext>
            </a:extLst>
          </p:cNvPr>
          <p:cNvCxnSpPr/>
          <p:nvPr/>
        </p:nvCxnSpPr>
        <p:spPr>
          <a:xfrm>
            <a:off x="15636240" y="10698480"/>
            <a:ext cx="3230880" cy="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 name="TextBox 7">
            <a:extLst>
              <a:ext uri="{FF2B5EF4-FFF2-40B4-BE49-F238E27FC236}">
                <a16:creationId xmlns:a16="http://schemas.microsoft.com/office/drawing/2014/main" id="{D9A5A41A-FABA-A5C6-E264-C14431628C9A}"/>
              </a:ext>
            </a:extLst>
          </p:cNvPr>
          <p:cNvSpPr txBox="1"/>
          <p:nvPr/>
        </p:nvSpPr>
        <p:spPr>
          <a:xfrm>
            <a:off x="19154140" y="9970075"/>
            <a:ext cx="4023360" cy="14568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rgbClr val="5E5E5E"/>
                </a:solidFill>
                <a:effectLst/>
                <a:uFillTx/>
                <a:latin typeface="+mn-lt"/>
                <a:ea typeface="+mn-ea"/>
                <a:cs typeface="+mn-cs"/>
                <a:sym typeface="Helvetica Neue"/>
              </a:rPr>
              <a:t>Your computer (local folder)</a:t>
            </a:r>
          </a:p>
        </p:txBody>
      </p:sp>
      <p:cxnSp>
        <p:nvCxnSpPr>
          <p:cNvPr id="9" name="Straight Arrow Connector 8">
            <a:extLst>
              <a:ext uri="{FF2B5EF4-FFF2-40B4-BE49-F238E27FC236}">
                <a16:creationId xmlns:a16="http://schemas.microsoft.com/office/drawing/2014/main" id="{6C6721D0-F1DD-0AD3-AE24-4A3F4F738678}"/>
              </a:ext>
            </a:extLst>
          </p:cNvPr>
          <p:cNvCxnSpPr/>
          <p:nvPr/>
        </p:nvCxnSpPr>
        <p:spPr>
          <a:xfrm>
            <a:off x="14020800" y="4693920"/>
            <a:ext cx="3230880" cy="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0" name="TextBox 9">
            <a:extLst>
              <a:ext uri="{FF2B5EF4-FFF2-40B4-BE49-F238E27FC236}">
                <a16:creationId xmlns:a16="http://schemas.microsoft.com/office/drawing/2014/main" id="{50884320-5A94-DE8B-8439-3C9DF56F6CFB}"/>
              </a:ext>
            </a:extLst>
          </p:cNvPr>
          <p:cNvSpPr txBox="1"/>
          <p:nvPr/>
        </p:nvSpPr>
        <p:spPr>
          <a:xfrm>
            <a:off x="16550640" y="4304069"/>
            <a:ext cx="4023360"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4400" dirty="0"/>
              <a:t>GitHub</a:t>
            </a:r>
            <a:endParaRPr kumimoji="0" lang="en-US" sz="4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314540884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lide Subtitle"/>
          <p:cNvSpPr txBox="1">
            <a:spLocks noGrp="1"/>
          </p:cNvSpPr>
          <p:nvPr>
            <p:ph type="body" idx="21"/>
          </p:nvPr>
        </p:nvSpPr>
        <p:spPr>
          <a:prstGeom prst="rect">
            <a:avLst/>
          </a:prstGeom>
        </p:spPr>
        <p:txBody>
          <a:bodyPr/>
          <a:lstStyle/>
          <a:p>
            <a:endParaRPr/>
          </a:p>
        </p:txBody>
      </p:sp>
      <p:pic>
        <p:nvPicPr>
          <p:cNvPr id="156" name="disclaimer.jpeg" descr="disclaimer.jpeg"/>
          <p:cNvPicPr>
            <a:picLocks noChangeAspect="1"/>
          </p:cNvPicPr>
          <p:nvPr/>
        </p:nvPicPr>
        <p:blipFill>
          <a:blip r:embed="rId3"/>
          <a:stretch>
            <a:fillRect/>
          </a:stretch>
        </p:blipFill>
        <p:spPr>
          <a:xfrm>
            <a:off x="8259072" y="4190904"/>
            <a:ext cx="8371212" cy="8371212"/>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Next 25 minutes"/>
          <p:cNvSpPr txBox="1">
            <a:spLocks noGrp="1"/>
          </p:cNvSpPr>
          <p:nvPr>
            <p:ph type="title"/>
          </p:nvPr>
        </p:nvSpPr>
        <p:spPr>
          <a:prstGeom prst="rect">
            <a:avLst/>
          </a:prstGeom>
        </p:spPr>
        <p:txBody>
          <a:bodyPr/>
          <a:lstStyle/>
          <a:p>
            <a:r>
              <a:t>Next 25 minutes</a:t>
            </a:r>
          </a:p>
        </p:txBody>
      </p:sp>
      <p:sp>
        <p:nvSpPr>
          <p:cNvPr id="161" name="Slide Subtitle"/>
          <p:cNvSpPr txBox="1">
            <a:spLocks noGrp="1"/>
          </p:cNvSpPr>
          <p:nvPr>
            <p:ph type="body" idx="21"/>
          </p:nvPr>
        </p:nvSpPr>
        <p:spPr>
          <a:prstGeom prst="rect">
            <a:avLst/>
          </a:prstGeom>
        </p:spPr>
        <p:txBody>
          <a:bodyPr/>
          <a:lstStyle/>
          <a:p>
            <a:endParaRPr/>
          </a:p>
        </p:txBody>
      </p:sp>
      <p:sp>
        <p:nvSpPr>
          <p:cNvPr id="162" name="What is and what is not open science? Some mistakes and definition on open science concept…"/>
          <p:cNvSpPr txBox="1">
            <a:spLocks noGrp="1"/>
          </p:cNvSpPr>
          <p:nvPr>
            <p:ph type="body" idx="1"/>
          </p:nvPr>
        </p:nvSpPr>
        <p:spPr>
          <a:prstGeom prst="rect">
            <a:avLst/>
          </a:prstGeom>
        </p:spPr>
        <p:txBody>
          <a:bodyPr/>
          <a:lstStyle/>
          <a:p>
            <a:r>
              <a:rPr b="1"/>
              <a:t>What is and what is not open science?</a:t>
            </a:r>
            <a:r>
              <a:t> Some mistakes and definition on open science concept</a:t>
            </a:r>
          </a:p>
          <a:p>
            <a:r>
              <a:t>Open science and </a:t>
            </a:r>
            <a:r>
              <a:rPr b="1"/>
              <a:t>reproducibility</a:t>
            </a:r>
            <a:r>
              <a:t> (mainly computational)</a:t>
            </a:r>
          </a:p>
          <a:p>
            <a:r>
              <a:t>Some </a:t>
            </a:r>
            <a:r>
              <a:rPr b="1"/>
              <a:t>resources</a:t>
            </a:r>
            <a:r>
              <a:t> to improve </a:t>
            </a:r>
            <a:r>
              <a:rPr b="1"/>
              <a:t>open science and reproducibility</a:t>
            </a:r>
            <a:r>
              <a:t> (Where to start?)</a:t>
            </a:r>
          </a:p>
          <a:p>
            <a:r>
              <a:t>Some questions to think about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Open science"/>
          <p:cNvSpPr txBox="1">
            <a:spLocks noGrp="1"/>
          </p:cNvSpPr>
          <p:nvPr>
            <p:ph type="title"/>
          </p:nvPr>
        </p:nvSpPr>
        <p:spPr>
          <a:prstGeom prst="rect">
            <a:avLst/>
          </a:prstGeom>
        </p:spPr>
        <p:txBody>
          <a:bodyPr/>
          <a:lstStyle/>
          <a:p>
            <a:r>
              <a:t>Open science </a:t>
            </a:r>
          </a:p>
        </p:txBody>
      </p:sp>
      <p:sp>
        <p:nvSpPr>
          <p:cNvPr id="167" name="What is open science (or what it isn’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What is open science (or what it isn’t)?</a:t>
            </a:r>
          </a:p>
        </p:txBody>
      </p:sp>
      <p:pic>
        <p:nvPicPr>
          <p:cNvPr id="168" name="Open-Access-Publishing.gif" descr="Open-Access-Publishing.gif"/>
          <p:cNvPicPr>
            <a:picLocks noChangeAspect="1"/>
          </p:cNvPicPr>
          <p:nvPr/>
        </p:nvPicPr>
        <p:blipFill>
          <a:blip r:embed="rId3"/>
          <a:stretch>
            <a:fillRect/>
          </a:stretch>
        </p:blipFill>
        <p:spPr>
          <a:xfrm>
            <a:off x="1260475" y="3264760"/>
            <a:ext cx="13004800" cy="10223501"/>
          </a:xfrm>
          <a:prstGeom prst="rect">
            <a:avLst/>
          </a:prstGeom>
          <a:ln w="12700">
            <a:miter lim="400000"/>
          </a:ln>
        </p:spPr>
      </p:pic>
      <p:sp>
        <p:nvSpPr>
          <p:cNvPr id="169" name="Line"/>
          <p:cNvSpPr/>
          <p:nvPr/>
        </p:nvSpPr>
        <p:spPr>
          <a:xfrm>
            <a:off x="14884400" y="7778750"/>
            <a:ext cx="1899477" cy="0"/>
          </a:xfrm>
          <a:prstGeom prst="line">
            <a:avLst/>
          </a:prstGeom>
          <a:ln w="50800">
            <a:solidFill>
              <a:srgbClr val="000000"/>
            </a:solidFill>
            <a:miter lim="400000"/>
          </a:ln>
        </p:spPr>
        <p:txBody>
          <a:bodyPr lIns="50800" tIns="50800" rIns="50800" bIns="50800" anchor="ctr"/>
          <a:lstStyle/>
          <a:p>
            <a:endParaRPr/>
          </a:p>
        </p:txBody>
      </p:sp>
      <p:sp>
        <p:nvSpPr>
          <p:cNvPr id="170" name="Line"/>
          <p:cNvSpPr/>
          <p:nvPr/>
        </p:nvSpPr>
        <p:spPr>
          <a:xfrm>
            <a:off x="14904276" y="8223250"/>
            <a:ext cx="1899477" cy="0"/>
          </a:xfrm>
          <a:prstGeom prst="line">
            <a:avLst/>
          </a:prstGeom>
          <a:ln w="50800">
            <a:solidFill>
              <a:srgbClr val="000000"/>
            </a:solidFill>
            <a:miter lim="400000"/>
          </a:ln>
        </p:spPr>
        <p:txBody>
          <a:bodyPr lIns="50800" tIns="50800" rIns="50800" bIns="50800" anchor="ctr"/>
          <a:lstStyle/>
          <a:p>
            <a:endParaRPr/>
          </a:p>
        </p:txBody>
      </p:sp>
      <p:sp>
        <p:nvSpPr>
          <p:cNvPr id="171" name="Line"/>
          <p:cNvSpPr/>
          <p:nvPr/>
        </p:nvSpPr>
        <p:spPr>
          <a:xfrm flipV="1">
            <a:off x="15219015" y="7394575"/>
            <a:ext cx="1270001" cy="1270000"/>
          </a:xfrm>
          <a:prstGeom prst="line">
            <a:avLst/>
          </a:prstGeom>
          <a:ln w="50800">
            <a:solidFill>
              <a:srgbClr val="000000"/>
            </a:solidFill>
            <a:miter lim="400000"/>
          </a:ln>
        </p:spPr>
        <p:txBody>
          <a:bodyPr lIns="50800" tIns="50800" rIns="50800" bIns="50800" anchor="ctr"/>
          <a:lstStyle/>
          <a:p>
            <a:endParaRPr/>
          </a:p>
        </p:txBody>
      </p:sp>
      <p:sp>
        <p:nvSpPr>
          <p:cNvPr id="172" name="Open Science"/>
          <p:cNvSpPr txBox="1"/>
          <p:nvPr/>
        </p:nvSpPr>
        <p:spPr>
          <a:xfrm>
            <a:off x="18265520" y="7532258"/>
            <a:ext cx="4997959" cy="9946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800" b="1">
                <a:solidFill>
                  <a:srgbClr val="000000"/>
                </a:solidFill>
              </a:defRPr>
            </a:lvl1pPr>
          </a:lstStyle>
          <a:p>
            <a:r>
              <a:t>Open Science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Open science"/>
          <p:cNvSpPr txBox="1">
            <a:spLocks noGrp="1"/>
          </p:cNvSpPr>
          <p:nvPr>
            <p:ph type="title"/>
          </p:nvPr>
        </p:nvSpPr>
        <p:spPr>
          <a:prstGeom prst="rect">
            <a:avLst/>
          </a:prstGeom>
        </p:spPr>
        <p:txBody>
          <a:bodyPr/>
          <a:lstStyle/>
          <a:p>
            <a:r>
              <a:t>Open science</a:t>
            </a:r>
          </a:p>
        </p:txBody>
      </p:sp>
      <p:sp>
        <p:nvSpPr>
          <p:cNvPr id="177" name="What it i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What it is?</a:t>
            </a:r>
          </a:p>
        </p:txBody>
      </p:sp>
      <p:sp>
        <p:nvSpPr>
          <p:cNvPr id="178" name="Open science is about the process, not the final product…"/>
          <p:cNvSpPr txBox="1">
            <a:spLocks noGrp="1"/>
          </p:cNvSpPr>
          <p:nvPr>
            <p:ph type="body" sz="quarter" idx="1"/>
          </p:nvPr>
        </p:nvSpPr>
        <p:spPr>
          <a:xfrm>
            <a:off x="18208761" y="4248504"/>
            <a:ext cx="5711703" cy="8256012"/>
          </a:xfrm>
          <a:prstGeom prst="rect">
            <a:avLst/>
          </a:prstGeom>
        </p:spPr>
        <p:txBody>
          <a:bodyPr/>
          <a:lstStyle/>
          <a:p>
            <a:pPr marL="536447" indent="-536447" defTabSz="2145738">
              <a:spcBef>
                <a:spcPts val="3900"/>
              </a:spcBef>
              <a:defRPr sz="4224"/>
            </a:pPr>
            <a:r>
              <a:t>Open science is about the </a:t>
            </a:r>
            <a:r>
              <a:rPr b="1"/>
              <a:t>process</a:t>
            </a:r>
            <a:r>
              <a:t>,</a:t>
            </a:r>
            <a:r>
              <a:rPr b="1"/>
              <a:t> not the final product</a:t>
            </a:r>
          </a:p>
          <a:p>
            <a:pPr marL="536447" indent="-536447" defTabSz="2145738">
              <a:spcBef>
                <a:spcPts val="3900"/>
              </a:spcBef>
              <a:defRPr sz="4224"/>
            </a:pPr>
            <a:r>
              <a:rPr b="1"/>
              <a:t>Umbrella term</a:t>
            </a:r>
            <a:r>
              <a:t> for different movements to </a:t>
            </a:r>
            <a:r>
              <a:rPr b="1"/>
              <a:t>remove barriers</a:t>
            </a:r>
          </a:p>
          <a:p>
            <a:pPr marL="536447" indent="-536447" defTabSz="2145738">
              <a:spcBef>
                <a:spcPts val="3900"/>
              </a:spcBef>
              <a:defRPr sz="4224"/>
            </a:pPr>
            <a:r>
              <a:t>Extending the </a:t>
            </a:r>
            <a:r>
              <a:rPr b="1"/>
              <a:t>principle of openness</a:t>
            </a:r>
            <a:r>
              <a:t> to the </a:t>
            </a:r>
            <a:r>
              <a:rPr b="1"/>
              <a:t>whole research cycle</a:t>
            </a:r>
          </a:p>
        </p:txBody>
      </p:sp>
      <p:pic>
        <p:nvPicPr>
          <p:cNvPr id="179" name="Principles_open_science.png" descr="Principles_open_science.png"/>
          <p:cNvPicPr>
            <a:picLocks noChangeAspect="1"/>
          </p:cNvPicPr>
          <p:nvPr/>
        </p:nvPicPr>
        <p:blipFill>
          <a:blip r:embed="rId3"/>
          <a:stretch>
            <a:fillRect/>
          </a:stretch>
        </p:blipFill>
        <p:spPr>
          <a:xfrm>
            <a:off x="2029663" y="3864888"/>
            <a:ext cx="14416837" cy="9023244"/>
          </a:xfrm>
          <a:prstGeom prst="rect">
            <a:avLst/>
          </a:prstGeom>
          <a:ln w="12700">
            <a:miter lim="400000"/>
          </a:ln>
        </p:spPr>
      </p:pic>
      <p:sp>
        <p:nvSpPr>
          <p:cNvPr id="180" name="https://www.nature.com/articles/s41559-020-1109-6"/>
          <p:cNvSpPr txBox="1"/>
          <p:nvPr/>
        </p:nvSpPr>
        <p:spPr>
          <a:xfrm>
            <a:off x="158699" y="13183692"/>
            <a:ext cx="7289902"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https://www.nature.com/articles/s41559-020-1109-6</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Open science"/>
          <p:cNvSpPr txBox="1">
            <a:spLocks noGrp="1"/>
          </p:cNvSpPr>
          <p:nvPr>
            <p:ph type="title"/>
          </p:nvPr>
        </p:nvSpPr>
        <p:spPr>
          <a:prstGeom prst="rect">
            <a:avLst/>
          </a:prstGeom>
        </p:spPr>
        <p:txBody>
          <a:bodyPr/>
          <a:lstStyle/>
          <a:p>
            <a:r>
              <a:t>Open science</a:t>
            </a:r>
          </a:p>
        </p:txBody>
      </p:sp>
      <p:sp>
        <p:nvSpPr>
          <p:cNvPr id="185" name="What it i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What it is?</a:t>
            </a:r>
          </a:p>
        </p:txBody>
      </p:sp>
      <p:sp>
        <p:nvSpPr>
          <p:cNvPr id="186" name="Open science is about the process, not the final product…"/>
          <p:cNvSpPr txBox="1">
            <a:spLocks noGrp="1"/>
          </p:cNvSpPr>
          <p:nvPr>
            <p:ph type="body" sz="quarter" idx="1"/>
          </p:nvPr>
        </p:nvSpPr>
        <p:spPr>
          <a:xfrm>
            <a:off x="18208761" y="4248504"/>
            <a:ext cx="5711703" cy="8256012"/>
          </a:xfrm>
          <a:prstGeom prst="rect">
            <a:avLst/>
          </a:prstGeom>
        </p:spPr>
        <p:txBody>
          <a:bodyPr/>
          <a:lstStyle/>
          <a:p>
            <a:pPr marL="469391" indent="-469391" defTabSz="1877520">
              <a:spcBef>
                <a:spcPts val="3400"/>
              </a:spcBef>
              <a:defRPr sz="3696">
                <a:solidFill>
                  <a:srgbClr val="929292"/>
                </a:solidFill>
              </a:defRPr>
            </a:pPr>
            <a:r>
              <a:t>Open science is about the </a:t>
            </a:r>
            <a:r>
              <a:rPr b="1"/>
              <a:t>process</a:t>
            </a:r>
            <a:r>
              <a:t>,</a:t>
            </a:r>
            <a:r>
              <a:rPr b="1"/>
              <a:t> not the final product</a:t>
            </a:r>
          </a:p>
          <a:p>
            <a:pPr marL="469391" indent="-469391" defTabSz="1877520">
              <a:spcBef>
                <a:spcPts val="3400"/>
              </a:spcBef>
              <a:defRPr sz="3696">
                <a:solidFill>
                  <a:srgbClr val="929292"/>
                </a:solidFill>
              </a:defRPr>
            </a:pPr>
            <a:r>
              <a:rPr b="1"/>
              <a:t>Umbrella term</a:t>
            </a:r>
            <a:r>
              <a:t> for different movements to </a:t>
            </a:r>
            <a:r>
              <a:rPr b="1"/>
              <a:t>remove barriers</a:t>
            </a:r>
          </a:p>
          <a:p>
            <a:pPr marL="469391" indent="-469391" defTabSz="1877520">
              <a:spcBef>
                <a:spcPts val="3400"/>
              </a:spcBef>
              <a:defRPr sz="3696">
                <a:solidFill>
                  <a:srgbClr val="929292"/>
                </a:solidFill>
              </a:defRPr>
            </a:pPr>
            <a:r>
              <a:t>Extending the </a:t>
            </a:r>
            <a:r>
              <a:rPr b="1"/>
              <a:t>principle of openness</a:t>
            </a:r>
            <a:r>
              <a:t> to the </a:t>
            </a:r>
            <a:r>
              <a:rPr b="1"/>
              <a:t>whole research cycle</a:t>
            </a:r>
          </a:p>
          <a:p>
            <a:pPr marL="469391" indent="-469391" defTabSz="1877520">
              <a:spcBef>
                <a:spcPts val="3400"/>
              </a:spcBef>
              <a:defRPr sz="3696"/>
            </a:pPr>
            <a:r>
              <a:t>Open science has at its </a:t>
            </a:r>
            <a:r>
              <a:rPr b="1"/>
              <a:t>core</a:t>
            </a:r>
            <a:r>
              <a:t> the </a:t>
            </a:r>
            <a:r>
              <a:rPr b="1"/>
              <a:t>reproducibility concept</a:t>
            </a:r>
          </a:p>
        </p:txBody>
      </p:sp>
      <p:pic>
        <p:nvPicPr>
          <p:cNvPr id="187" name="Principles_open_science.png" descr="Principles_open_science.png"/>
          <p:cNvPicPr>
            <a:picLocks noChangeAspect="1"/>
          </p:cNvPicPr>
          <p:nvPr/>
        </p:nvPicPr>
        <p:blipFill>
          <a:blip r:embed="rId3"/>
          <a:stretch>
            <a:fillRect/>
          </a:stretch>
        </p:blipFill>
        <p:spPr>
          <a:xfrm>
            <a:off x="2029663" y="3864888"/>
            <a:ext cx="14416837" cy="9023244"/>
          </a:xfrm>
          <a:prstGeom prst="rect">
            <a:avLst/>
          </a:prstGeom>
          <a:ln w="12700">
            <a:miter lim="400000"/>
          </a:ln>
        </p:spPr>
      </p:pic>
      <p:pic>
        <p:nvPicPr>
          <p:cNvPr id="188" name="Oval Oval" descr="Oval Oval"/>
          <p:cNvPicPr>
            <a:picLocks/>
          </p:cNvPicPr>
          <p:nvPr/>
        </p:nvPicPr>
        <p:blipFill>
          <a:blip r:embed="rId4"/>
          <a:stretch>
            <a:fillRect/>
          </a:stretch>
        </p:blipFill>
        <p:spPr>
          <a:xfrm>
            <a:off x="12204700" y="5013325"/>
            <a:ext cx="2710796" cy="1346200"/>
          </a:xfrm>
          <a:prstGeom prst="rect">
            <a:avLst/>
          </a:prstGeom>
        </p:spPr>
      </p:pic>
      <p:pic>
        <p:nvPicPr>
          <p:cNvPr id="190" name="Oval Oval" descr="Oval Oval"/>
          <p:cNvPicPr>
            <a:picLocks/>
          </p:cNvPicPr>
          <p:nvPr/>
        </p:nvPicPr>
        <p:blipFill>
          <a:blip r:embed="rId4"/>
          <a:stretch>
            <a:fillRect/>
          </a:stretch>
        </p:blipFill>
        <p:spPr>
          <a:xfrm>
            <a:off x="13617575" y="7703410"/>
            <a:ext cx="2710796" cy="1346201"/>
          </a:xfrm>
          <a:prstGeom prst="rect">
            <a:avLst/>
          </a:prstGeom>
        </p:spPr>
      </p:pic>
      <p:pic>
        <p:nvPicPr>
          <p:cNvPr id="192" name="Oval Oval" descr="Oval Oval"/>
          <p:cNvPicPr>
            <a:picLocks/>
          </p:cNvPicPr>
          <p:nvPr/>
        </p:nvPicPr>
        <p:blipFill>
          <a:blip r:embed="rId4"/>
          <a:stretch>
            <a:fillRect/>
          </a:stretch>
        </p:blipFill>
        <p:spPr>
          <a:xfrm>
            <a:off x="4257675" y="5013325"/>
            <a:ext cx="2710796" cy="1346200"/>
          </a:xfrm>
          <a:prstGeom prst="rect">
            <a:avLst/>
          </a:prstGeom>
        </p:spPr>
      </p:pic>
      <p:pic>
        <p:nvPicPr>
          <p:cNvPr id="194" name="Oval Oval" descr="Oval Oval"/>
          <p:cNvPicPr>
            <a:picLocks/>
          </p:cNvPicPr>
          <p:nvPr/>
        </p:nvPicPr>
        <p:blipFill>
          <a:blip r:embed="rId5"/>
          <a:stretch>
            <a:fillRect/>
          </a:stretch>
        </p:blipFill>
        <p:spPr>
          <a:xfrm>
            <a:off x="1955800" y="7703410"/>
            <a:ext cx="3385452" cy="1346201"/>
          </a:xfrm>
          <a:prstGeom prst="rect">
            <a:avLst/>
          </a:prstGeom>
        </p:spPr>
      </p:pic>
      <p:sp>
        <p:nvSpPr>
          <p:cNvPr id="196" name="https://www.nature.com/articles/s41559-020-1109-6"/>
          <p:cNvSpPr txBox="1"/>
          <p:nvPr/>
        </p:nvSpPr>
        <p:spPr>
          <a:xfrm>
            <a:off x="158699" y="13183692"/>
            <a:ext cx="7289902"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https://www.nature.com/articles/s41559-020-1109-6</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Open science and reproducibility"/>
          <p:cNvSpPr txBox="1">
            <a:spLocks noGrp="1"/>
          </p:cNvSpPr>
          <p:nvPr>
            <p:ph type="title"/>
          </p:nvPr>
        </p:nvSpPr>
        <p:spPr>
          <a:prstGeom prst="rect">
            <a:avLst/>
          </a:prstGeom>
        </p:spPr>
        <p:txBody>
          <a:bodyPr/>
          <a:lstStyle/>
          <a:p>
            <a:r>
              <a:t>Open science and reproducibility</a:t>
            </a:r>
          </a:p>
        </p:txBody>
      </p:sp>
      <p:sp>
        <p:nvSpPr>
          <p:cNvPr id="201" name="Slide Subtitle"/>
          <p:cNvSpPr txBox="1">
            <a:spLocks noGrp="1"/>
          </p:cNvSpPr>
          <p:nvPr>
            <p:ph type="body" idx="21"/>
          </p:nvPr>
        </p:nvSpPr>
        <p:spPr>
          <a:prstGeom prst="rect">
            <a:avLst/>
          </a:prstGeom>
        </p:spPr>
        <p:txBody>
          <a:bodyPr/>
          <a:lstStyle/>
          <a:p>
            <a:endParaRPr/>
          </a:p>
        </p:txBody>
      </p:sp>
      <p:sp>
        <p:nvSpPr>
          <p:cNvPr id="202" name="Science has reproducibility at its core…"/>
          <p:cNvSpPr txBox="1">
            <a:spLocks noGrp="1"/>
          </p:cNvSpPr>
          <p:nvPr>
            <p:ph type="body" sz="quarter" idx="1"/>
          </p:nvPr>
        </p:nvSpPr>
        <p:spPr>
          <a:xfrm>
            <a:off x="15684645" y="4248504"/>
            <a:ext cx="7492855" cy="8256012"/>
          </a:xfrm>
          <a:prstGeom prst="rect">
            <a:avLst/>
          </a:prstGeom>
        </p:spPr>
        <p:txBody>
          <a:bodyPr/>
          <a:lstStyle/>
          <a:p>
            <a:r>
              <a:t>Science has reproducibility at its </a:t>
            </a:r>
            <a:r>
              <a:rPr b="1"/>
              <a:t>core</a:t>
            </a:r>
          </a:p>
          <a:p>
            <a:r>
              <a:rPr b="1"/>
              <a:t>Guarantee</a:t>
            </a:r>
            <a:r>
              <a:t> the </a:t>
            </a:r>
            <a:r>
              <a:rPr b="1"/>
              <a:t>validity </a:t>
            </a:r>
            <a:r>
              <a:t>and the </a:t>
            </a:r>
            <a:r>
              <a:rPr b="1"/>
              <a:t>basis to build upon</a:t>
            </a:r>
          </a:p>
        </p:txBody>
      </p:sp>
      <p:pic>
        <p:nvPicPr>
          <p:cNvPr id="203" name="reproducibility_quote.png" descr="reproducibility_quote.png"/>
          <p:cNvPicPr>
            <a:picLocks noChangeAspect="1"/>
          </p:cNvPicPr>
          <p:nvPr/>
        </p:nvPicPr>
        <p:blipFill>
          <a:blip r:embed="rId3"/>
          <a:stretch>
            <a:fillRect/>
          </a:stretch>
        </p:blipFill>
        <p:spPr>
          <a:xfrm>
            <a:off x="702488" y="4838700"/>
            <a:ext cx="14712137" cy="5574587"/>
          </a:xfrm>
          <a:prstGeom prst="rect">
            <a:avLst/>
          </a:prstGeom>
          <a:ln w="12700">
            <a:miter lim="400000"/>
          </a:ln>
        </p:spPr>
      </p:pic>
      <p:sp>
        <p:nvSpPr>
          <p:cNvPr id="204" name="https://unesdoc.unesco.org/ark:/48223/pf0000379949.locale=en"/>
          <p:cNvSpPr txBox="1"/>
          <p:nvPr/>
        </p:nvSpPr>
        <p:spPr>
          <a:xfrm>
            <a:off x="265683" y="13097967"/>
            <a:ext cx="890473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https://unesdoc.unesco.org/ark:/48223/pf0000379949.locale=en</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Open science and reproducibility"/>
          <p:cNvSpPr txBox="1">
            <a:spLocks noGrp="1"/>
          </p:cNvSpPr>
          <p:nvPr>
            <p:ph type="title"/>
          </p:nvPr>
        </p:nvSpPr>
        <p:spPr>
          <a:prstGeom prst="rect">
            <a:avLst/>
          </a:prstGeom>
        </p:spPr>
        <p:txBody>
          <a:bodyPr/>
          <a:lstStyle/>
          <a:p>
            <a:r>
              <a:t>Open science and reproducibility</a:t>
            </a:r>
          </a:p>
        </p:txBody>
      </p:sp>
      <p:sp>
        <p:nvSpPr>
          <p:cNvPr id="209" name="Slide Subtitle"/>
          <p:cNvSpPr txBox="1">
            <a:spLocks noGrp="1"/>
          </p:cNvSpPr>
          <p:nvPr>
            <p:ph type="body" idx="21"/>
          </p:nvPr>
        </p:nvSpPr>
        <p:spPr>
          <a:prstGeom prst="rect">
            <a:avLst/>
          </a:prstGeom>
        </p:spPr>
        <p:txBody>
          <a:bodyPr/>
          <a:lstStyle/>
          <a:p>
            <a:endParaRPr/>
          </a:p>
        </p:txBody>
      </p:sp>
      <p:sp>
        <p:nvSpPr>
          <p:cNvPr id="210" name="Science has reproducibility at its core…"/>
          <p:cNvSpPr txBox="1">
            <a:spLocks noGrp="1"/>
          </p:cNvSpPr>
          <p:nvPr>
            <p:ph type="body" sz="quarter" idx="1"/>
          </p:nvPr>
        </p:nvSpPr>
        <p:spPr>
          <a:xfrm>
            <a:off x="15684645" y="4248504"/>
            <a:ext cx="7492855" cy="8256012"/>
          </a:xfrm>
          <a:prstGeom prst="rect">
            <a:avLst/>
          </a:prstGeom>
        </p:spPr>
        <p:txBody>
          <a:bodyPr/>
          <a:lstStyle/>
          <a:p>
            <a:pPr>
              <a:defRPr>
                <a:solidFill>
                  <a:srgbClr val="5E5E5E"/>
                </a:solidFill>
              </a:defRPr>
            </a:pPr>
            <a:r>
              <a:t>Science has reproducibility at its </a:t>
            </a:r>
            <a:r>
              <a:rPr b="1"/>
              <a:t>core</a:t>
            </a:r>
          </a:p>
          <a:p>
            <a:pPr>
              <a:defRPr>
                <a:solidFill>
                  <a:srgbClr val="5E5E5E"/>
                </a:solidFill>
              </a:defRPr>
            </a:pPr>
            <a:r>
              <a:rPr b="1"/>
              <a:t>Guarantee</a:t>
            </a:r>
            <a:r>
              <a:t> the </a:t>
            </a:r>
            <a:r>
              <a:rPr b="1"/>
              <a:t>validity </a:t>
            </a:r>
            <a:r>
              <a:t>and the </a:t>
            </a:r>
            <a:r>
              <a:rPr b="1"/>
              <a:t>basis to build upon</a:t>
            </a:r>
          </a:p>
          <a:p>
            <a:r>
              <a:t>Open data, source, and access are only possible in a </a:t>
            </a:r>
            <a:r>
              <a:rPr b="1"/>
              <a:t>reproducible system</a:t>
            </a:r>
          </a:p>
        </p:txBody>
      </p:sp>
      <p:sp>
        <p:nvSpPr>
          <p:cNvPr id="211" name="https://unesdoc.unesco.org/ark:/48223/pf0000379949.locale=en"/>
          <p:cNvSpPr txBox="1"/>
          <p:nvPr/>
        </p:nvSpPr>
        <p:spPr>
          <a:xfrm>
            <a:off x="265683" y="13097967"/>
            <a:ext cx="890473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https://unesdoc.unesco.org/ark:/48223/pf0000379949.locale=en</a:t>
            </a:r>
          </a:p>
        </p:txBody>
      </p:sp>
      <p:pic>
        <p:nvPicPr>
          <p:cNvPr id="212" name="intersection_open.jpeg" descr="intersection_open.jpeg"/>
          <p:cNvPicPr>
            <a:picLocks noChangeAspect="1"/>
          </p:cNvPicPr>
          <p:nvPr/>
        </p:nvPicPr>
        <p:blipFill>
          <a:blip r:embed="rId3"/>
          <a:stretch>
            <a:fillRect/>
          </a:stretch>
        </p:blipFill>
        <p:spPr>
          <a:xfrm>
            <a:off x="3340100" y="4145204"/>
            <a:ext cx="9588500" cy="8115301"/>
          </a:xfrm>
          <a:prstGeom prst="rect">
            <a:avLst/>
          </a:prstGeom>
          <a:ln w="12700">
            <a:miter lim="400000"/>
          </a:ln>
        </p:spPr>
      </p:pic>
      <p:sp>
        <p:nvSpPr>
          <p:cNvPr id="213" name="Rounded Rectangle"/>
          <p:cNvSpPr/>
          <p:nvPr/>
        </p:nvSpPr>
        <p:spPr>
          <a:xfrm>
            <a:off x="2984500" y="3822700"/>
            <a:ext cx="10567342" cy="8811411"/>
          </a:xfrm>
          <a:prstGeom prst="roundRect">
            <a:avLst>
              <a:gd name="adj" fmla="val 15000"/>
            </a:avLst>
          </a:prstGeom>
          <a:ln w="508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14" name="Reproducibility"/>
          <p:cNvSpPr txBox="1"/>
          <p:nvPr/>
        </p:nvSpPr>
        <p:spPr>
          <a:xfrm>
            <a:off x="3475977" y="11863186"/>
            <a:ext cx="3944646" cy="7338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200" b="1">
                <a:solidFill>
                  <a:schemeClr val="accent1">
                    <a:lumOff val="-13575"/>
                  </a:schemeClr>
                </a:solidFill>
              </a:defRPr>
            </a:lvl1pPr>
          </a:lstStyle>
          <a:p>
            <a:r>
              <a:t>Reproducibility</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Why open science and reproducibility?"/>
          <p:cNvSpPr txBox="1">
            <a:spLocks noGrp="1"/>
          </p:cNvSpPr>
          <p:nvPr>
            <p:ph type="title"/>
          </p:nvPr>
        </p:nvSpPr>
        <p:spPr>
          <a:prstGeom prst="rect">
            <a:avLst/>
          </a:prstGeom>
        </p:spPr>
        <p:txBody>
          <a:bodyPr/>
          <a:lstStyle/>
          <a:p>
            <a:r>
              <a:t>Why open science and reproducibility?</a:t>
            </a:r>
          </a:p>
        </p:txBody>
      </p:sp>
      <p:sp>
        <p:nvSpPr>
          <p:cNvPr id="219" name="An example of open science and reproducibilit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1609303">
              <a:lnSpc>
                <a:spcPct val="80000"/>
              </a:lnSpc>
              <a:defRPr sz="5610" spc="-112"/>
            </a:lvl1pPr>
          </a:lstStyle>
          <a:p>
            <a:r>
              <a:t>An example of open science and reproducibility</a:t>
            </a:r>
          </a:p>
        </p:txBody>
      </p:sp>
      <p:sp>
        <p:nvSpPr>
          <p:cNvPr id="220" name="Ebola outbreak in Africa in 2014…"/>
          <p:cNvSpPr txBox="1">
            <a:spLocks noGrp="1"/>
          </p:cNvSpPr>
          <p:nvPr>
            <p:ph type="body" sz="half" idx="1"/>
          </p:nvPr>
        </p:nvSpPr>
        <p:spPr>
          <a:xfrm>
            <a:off x="14702825" y="4248504"/>
            <a:ext cx="8474675" cy="8256012"/>
          </a:xfrm>
          <a:prstGeom prst="rect">
            <a:avLst/>
          </a:prstGeom>
        </p:spPr>
        <p:txBody>
          <a:bodyPr/>
          <a:lstStyle/>
          <a:p>
            <a:r>
              <a:t>Ebola outbreak in Africa in 2014 </a:t>
            </a:r>
          </a:p>
          <a:p>
            <a:r>
              <a:t>Use of </a:t>
            </a:r>
            <a:r>
              <a:rPr b="1"/>
              <a:t>openly</a:t>
            </a:r>
            <a:r>
              <a:t> and </a:t>
            </a:r>
            <a:r>
              <a:rPr b="1"/>
              <a:t>reproducible</a:t>
            </a:r>
            <a:r>
              <a:t> available </a:t>
            </a:r>
            <a:r>
              <a:rPr b="1"/>
              <a:t>data </a:t>
            </a:r>
          </a:p>
          <a:p>
            <a:r>
              <a:rPr b="1"/>
              <a:t>Fast improvement</a:t>
            </a:r>
            <a:r>
              <a:t> in </a:t>
            </a:r>
            <a:r>
              <a:rPr b="1"/>
              <a:t>counting</a:t>
            </a:r>
            <a:r>
              <a:t> and error </a:t>
            </a:r>
            <a:r>
              <a:rPr b="1"/>
              <a:t>checking</a:t>
            </a:r>
          </a:p>
        </p:txBody>
      </p:sp>
      <p:pic>
        <p:nvPicPr>
          <p:cNvPr id="221" name="democractic_data.png" descr="democractic_data.png"/>
          <p:cNvPicPr>
            <a:picLocks noChangeAspect="1"/>
          </p:cNvPicPr>
          <p:nvPr/>
        </p:nvPicPr>
        <p:blipFill>
          <a:blip r:embed="rId3"/>
          <a:stretch>
            <a:fillRect/>
          </a:stretch>
        </p:blipFill>
        <p:spPr>
          <a:xfrm>
            <a:off x="1736725" y="4502150"/>
            <a:ext cx="12100023" cy="2691077"/>
          </a:xfrm>
          <a:prstGeom prst="rect">
            <a:avLst/>
          </a:prstGeom>
          <a:ln w="12700">
            <a:miter lim="400000"/>
          </a:ln>
        </p:spPr>
      </p:pic>
      <p:pic>
        <p:nvPicPr>
          <p:cNvPr id="222" name="ebola_outbreak.gif" descr="ebola_outbreak.gif"/>
          <p:cNvPicPr>
            <a:picLocks noChangeAspect="1"/>
          </p:cNvPicPr>
          <p:nvPr/>
        </p:nvPicPr>
        <p:blipFill>
          <a:blip r:embed="rId4"/>
          <a:stretch>
            <a:fillRect/>
          </a:stretch>
        </p:blipFill>
        <p:spPr>
          <a:xfrm>
            <a:off x="1854200" y="7626286"/>
            <a:ext cx="8242634" cy="5708715"/>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1282</Words>
  <Application>Microsoft Macintosh PowerPoint</Application>
  <PresentationFormat>Custom</PresentationFormat>
  <Paragraphs>83</Paragraphs>
  <Slides>15</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Helvetica Neue</vt:lpstr>
      <vt:lpstr>Helvetica Neue Medium</vt:lpstr>
      <vt:lpstr>21_BasicWhite</vt:lpstr>
      <vt:lpstr>Open science and reproducible research in Ecology</vt:lpstr>
      <vt:lpstr>PowerPoint Presentation</vt:lpstr>
      <vt:lpstr>Next 25 minutes</vt:lpstr>
      <vt:lpstr>Open science </vt:lpstr>
      <vt:lpstr>Open science</vt:lpstr>
      <vt:lpstr>Open science</vt:lpstr>
      <vt:lpstr>Open science and reproducibility</vt:lpstr>
      <vt:lpstr>Open science and reproducibility</vt:lpstr>
      <vt:lpstr>Why open science and reproducibility?</vt:lpstr>
      <vt:lpstr>Why open science and reproducibility?</vt:lpstr>
      <vt:lpstr>How to make science open and reproducible</vt:lpstr>
      <vt:lpstr>How to make science open and reproducible</vt:lpstr>
      <vt:lpstr>How to make science open and reproducible</vt:lpstr>
      <vt:lpstr>How to make science open and reproducible</vt:lpstr>
      <vt:lpstr>What you are about to learn today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science and reproducible research in Ecology</dc:title>
  <cp:lastModifiedBy>Gabriel Nakamura</cp:lastModifiedBy>
  <cp:revision>1</cp:revision>
  <dcterms:modified xsi:type="dcterms:W3CDTF">2023-04-11T19:48:22Z</dcterms:modified>
</cp:coreProperties>
</file>